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4" r:id="rId3"/>
    <p:sldId id="335" r:id="rId4"/>
    <p:sldId id="315" r:id="rId5"/>
    <p:sldId id="316" r:id="rId6"/>
    <p:sldId id="323" r:id="rId7"/>
    <p:sldId id="326" r:id="rId8"/>
    <p:sldId id="327" r:id="rId9"/>
    <p:sldId id="318" r:id="rId10"/>
    <p:sldId id="317" r:id="rId11"/>
    <p:sldId id="319" r:id="rId12"/>
    <p:sldId id="330" r:id="rId13"/>
    <p:sldId id="331" r:id="rId14"/>
    <p:sldId id="333" r:id="rId15"/>
    <p:sldId id="320" r:id="rId16"/>
    <p:sldId id="334" r:id="rId17"/>
    <p:sldId id="332" r:id="rId18"/>
    <p:sldId id="337" r:id="rId19"/>
  </p:sldIdLst>
  <p:sldSz cx="9144000" cy="5143500" type="screen16x9"/>
  <p:notesSz cx="6797675" cy="987425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Geneva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55" autoAdjust="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14646-BF4C-4E73-A707-EE03D4AA1C41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91981-6D6B-447D-B2B4-6089281A0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38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4743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91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5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 rot="5400000">
            <a:off x="3246450" y="-846150"/>
            <a:ext cx="2651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94310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485900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040100" cy="7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4645026" y="857250"/>
            <a:ext cx="4041899" cy="7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899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728662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885950"/>
            <a:ext cx="3008400" cy="270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94310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9" name="Shape 9"/>
          <p:cNvSpPr txBox="1"/>
          <p:nvPr/>
        </p:nvSpPr>
        <p:spPr>
          <a:xfrm>
            <a:off x="3124200" y="480998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Mechanical Engineering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emf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SLAM Using Sonar and Underwater Camera</a:t>
            </a:r>
            <a:endParaRPr lang="en"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University </a:t>
            </a:r>
            <a:r>
              <a:rPr lang="en" dirty="0"/>
              <a:t>of Delaware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6" y="3259060"/>
            <a:ext cx="4868182" cy="639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40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Math formulation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2512"/>
            <a:ext cx="4724400" cy="3833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Target: get the best state vector x, includes: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24390" y="3757859"/>
            <a:ext cx="0" cy="37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9" y="1197494"/>
            <a:ext cx="6769395" cy="534233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1444615" y="1440534"/>
            <a:ext cx="341357" cy="843517"/>
          </a:xfrm>
          <a:prstGeom prst="rightBrace">
            <a:avLst>
              <a:gd name="adj1" fmla="val 2261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ight Brace 16"/>
          <p:cNvSpPr/>
          <p:nvPr/>
        </p:nvSpPr>
        <p:spPr>
          <a:xfrm rot="5400000">
            <a:off x="3591190" y="608588"/>
            <a:ext cx="368595" cy="2502195"/>
          </a:xfrm>
          <a:prstGeom prst="rightBrace">
            <a:avLst>
              <a:gd name="adj1" fmla="val 440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216087" y="960977"/>
            <a:ext cx="368595" cy="1772924"/>
          </a:xfrm>
          <a:prstGeom prst="rightBrace">
            <a:avLst>
              <a:gd name="adj1" fmla="val 440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75053" y="1963020"/>
            <a:ext cx="674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Xcalib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73047" y="1953882"/>
            <a:ext cx="40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Xc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33384" y="1939607"/>
            <a:ext cx="40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Xf</a:t>
            </a:r>
            <a:endParaRPr lang="zh-CN" alt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612177" y="4135559"/>
            <a:ext cx="1736955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Cam </a:t>
            </a:r>
            <a:r>
              <a:rPr lang="en-US" altLang="zh-CN" dirty="0" err="1"/>
              <a:t>Meas</a:t>
            </a:r>
            <a:r>
              <a:rPr lang="en-US" altLang="zh-CN" dirty="0"/>
              <a:t> </a:t>
            </a:r>
            <a:r>
              <a:rPr lang="en-US" altLang="zh-CN" dirty="0" smtClean="0"/>
              <a:t>residue</a:t>
            </a:r>
            <a:endParaRPr lang="zh-CN" alt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637675" y="2235075"/>
            <a:ext cx="250219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 State(0 … k)</a:t>
            </a:r>
            <a:endParaRPr lang="zh-CN" alt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350893" y="2227155"/>
            <a:ext cx="2148608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 Position(0 … m)</a:t>
            </a:r>
            <a:endParaRPr lang="zh-CN" altLang="en-US" dirty="0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457200" y="2860672"/>
            <a:ext cx="7701516" cy="3833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Method: Minimize the following least squares with batch up optimization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689180" y="3757859"/>
            <a:ext cx="0" cy="37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776967" y="4135559"/>
            <a:ext cx="1929173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Sonar </a:t>
            </a:r>
            <a:r>
              <a:rPr lang="en-US" altLang="zh-CN" dirty="0" err="1"/>
              <a:t>Meas</a:t>
            </a:r>
            <a:r>
              <a:rPr lang="en-US" altLang="zh-CN" dirty="0"/>
              <a:t> </a:t>
            </a:r>
            <a:r>
              <a:rPr lang="en-US" altLang="zh-CN" dirty="0" smtClean="0"/>
              <a:t>residue</a:t>
            </a:r>
            <a:endParaRPr lang="zh-CN" alt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641580" y="2250648"/>
            <a:ext cx="1882809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 Sonar </a:t>
            </a:r>
            <a:r>
              <a:rPr lang="en-US" altLang="zh-CN" dirty="0" err="1" smtClean="0"/>
              <a:t>Calib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6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40" y="1214515"/>
            <a:ext cx="2721638" cy="3601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257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G2O Optimization Process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0586"/>
            <a:ext cx="5043714" cy="2421312"/>
          </a:xfrm>
        </p:spPr>
        <p:txBody>
          <a:bodyPr/>
          <a:lstStyle/>
          <a:p>
            <a:r>
              <a:rPr lang="en-US" altLang="zh-CN" dirty="0" smtClean="0"/>
              <a:t>Use g2o for solving the nonlinear least squares</a:t>
            </a:r>
          </a:p>
          <a:p>
            <a:endParaRPr lang="en-US" altLang="zh-CN" sz="2800" dirty="0" smtClean="0"/>
          </a:p>
          <a:p>
            <a:r>
              <a:rPr lang="en-US" altLang="zh-CN" dirty="0" smtClean="0"/>
              <a:t>Initial guess for the vertices and edges </a:t>
            </a:r>
          </a:p>
          <a:p>
            <a:r>
              <a:rPr lang="en-US" altLang="zh-CN" dirty="0" smtClean="0"/>
              <a:t>Using the newton type optimization method</a:t>
            </a:r>
          </a:p>
          <a:p>
            <a:r>
              <a:rPr lang="en-US" altLang="zh-CN" dirty="0" smtClean="0"/>
              <a:t>First order Taylor expansion for linearization</a:t>
            </a:r>
          </a:p>
          <a:p>
            <a:r>
              <a:rPr lang="en-US" altLang="zh-CN" dirty="0" smtClean="0"/>
              <a:t>Try to find the optimal     best fit the problem</a:t>
            </a:r>
          </a:p>
          <a:p>
            <a:r>
              <a:rPr lang="en-US" altLang="zh-CN" dirty="0" smtClean="0"/>
              <a:t>Get the optimal estimate by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943" y="3938529"/>
            <a:ext cx="1488226" cy="520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144" y="3287303"/>
            <a:ext cx="235278" cy="2714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500914" y="1777453"/>
            <a:ext cx="2693244" cy="33488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5500913" y="2296360"/>
            <a:ext cx="2693244" cy="33488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57" y="1827396"/>
            <a:ext cx="3784177" cy="4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749"/>
            <a:ext cx="8229600" cy="517446"/>
          </a:xfrm>
        </p:spPr>
        <p:txBody>
          <a:bodyPr/>
          <a:lstStyle/>
          <a:p>
            <a:r>
              <a:rPr lang="en-US" altLang="zh-CN" dirty="0" smtClean="0"/>
              <a:t>Camera Sonar Feature Points Initialization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1" y="2718090"/>
            <a:ext cx="3558363" cy="2034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1" y="2196910"/>
            <a:ext cx="2285817" cy="2699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1792777"/>
            <a:ext cx="2323633" cy="57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352" y="2483584"/>
            <a:ext cx="1523261" cy="649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53" y="1602221"/>
            <a:ext cx="3524875" cy="594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8775" y="1216209"/>
            <a:ext cx="250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Frame representation: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953753" y="1209016"/>
            <a:ext cx="392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Triangular Method: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62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043"/>
            <a:ext cx="8229600" cy="742800"/>
          </a:xfrm>
        </p:spPr>
        <p:txBody>
          <a:bodyPr/>
          <a:lstStyle/>
          <a:p>
            <a:r>
              <a:rPr lang="en-US" altLang="zh-CN" dirty="0" err="1" smtClean="0"/>
              <a:t>Init</a:t>
            </a:r>
            <a:r>
              <a:rPr lang="en-US" altLang="zh-CN" dirty="0" smtClean="0"/>
              <a:t> for </a:t>
            </a:r>
            <a:r>
              <a:rPr lang="en-US" altLang="zh-CN" dirty="0" err="1" smtClean="0"/>
              <a:t>CamTrajectory</a:t>
            </a:r>
            <a:r>
              <a:rPr lang="en-US" altLang="zh-CN" dirty="0" smtClean="0"/>
              <a:t> with 3 points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0" y="2879680"/>
            <a:ext cx="3361492" cy="192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03" y="2747640"/>
            <a:ext cx="3105696" cy="1966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0" y="1676854"/>
            <a:ext cx="2312412" cy="446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30" y="2262203"/>
            <a:ext cx="2196147" cy="489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629" y="1541451"/>
            <a:ext cx="5293375" cy="449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72" y="2092692"/>
            <a:ext cx="5238932" cy="43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072" y="2606585"/>
            <a:ext cx="2178587" cy="546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330" y="1279734"/>
            <a:ext cx="250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Frame representation: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78629" y="1207568"/>
            <a:ext cx="573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3 corresponding points are needed for the trajectory recovery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520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78" y="557118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What if more points are available?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3" y="3429577"/>
            <a:ext cx="2394969" cy="1367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99" y="1569946"/>
            <a:ext cx="2375699" cy="389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1" y="1686359"/>
            <a:ext cx="2466855" cy="141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952" y="2518676"/>
            <a:ext cx="946569" cy="750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694" y="3879924"/>
            <a:ext cx="2826089" cy="379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54556"/>
          <a:stretch/>
        </p:blipFill>
        <p:spPr>
          <a:xfrm>
            <a:off x="5994152" y="1777599"/>
            <a:ext cx="1253483" cy="314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21" y="2836779"/>
            <a:ext cx="2760145" cy="1652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5703" t="-3954" r="-626" b="3954"/>
          <a:stretch/>
        </p:blipFill>
        <p:spPr>
          <a:xfrm>
            <a:off x="6008535" y="2155249"/>
            <a:ext cx="1239100" cy="314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9841" y="1196816"/>
            <a:ext cx="435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If more than corresponding points are available…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9499" y="2085042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Define centroids of points: 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4694" y="3355501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Separate      and formulate: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149" y="3382922"/>
            <a:ext cx="286199" cy="2435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88405" y="1350704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Define the differences: 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38169" y="2622616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Formulate a least squares: </a:t>
            </a:r>
            <a:endParaRPr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033260" y="4152901"/>
            <a:ext cx="171449" cy="2438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Elbow Connector 19"/>
          <p:cNvCxnSpPr/>
          <p:nvPr/>
        </p:nvCxnSpPr>
        <p:spPr>
          <a:xfrm>
            <a:off x="7102549" y="4396741"/>
            <a:ext cx="474921" cy="260319"/>
          </a:xfrm>
          <a:prstGeom prst="bentConnector3">
            <a:avLst>
              <a:gd name="adj1" fmla="val 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7470" y="4523217"/>
            <a:ext cx="286199" cy="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116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Simulation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228" y="976208"/>
            <a:ext cx="3561907" cy="254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Simulate the 600 feature points (point cloud)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20 robot 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Add noises: </a:t>
            </a:r>
          </a:p>
          <a:p>
            <a:pPr marL="114300" indent="0">
              <a:buNone/>
            </a:pPr>
            <a:r>
              <a:rPr lang="en-US" altLang="zh-CN" dirty="0" smtClean="0"/>
              <a:t>for camera: [-5,5] pixels to camera measurement</a:t>
            </a:r>
          </a:p>
          <a:p>
            <a:pPr marL="114300" indent="0">
              <a:buNone/>
            </a:pPr>
            <a:r>
              <a:rPr lang="en-US" altLang="zh-CN" dirty="0" smtClean="0"/>
              <a:t>for sonar:[-5,5]degrees to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  <a:r>
              <a:rPr lang="el-GR" altLang="zh-CN" dirty="0" smtClean="0">
                <a:latin typeface="Calibri" panose="020F0502020204030204" pitchFamily="34" charset="0"/>
              </a:rPr>
              <a:t>ϴ</a:t>
            </a:r>
            <a:r>
              <a:rPr lang="en-US" altLang="zh-CN" dirty="0" smtClean="0">
                <a:latin typeface="Calibri" panose="020F0502020204030204" pitchFamily="34" charset="0"/>
              </a:rPr>
              <a:t> and [-5,5]cm to radius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92" y="857422"/>
            <a:ext cx="3683699" cy="38404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3098" y="3880378"/>
            <a:ext cx="3179562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Raw value with initialization: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9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172" y="460744"/>
            <a:ext cx="8229600" cy="588334"/>
          </a:xfrm>
        </p:spPr>
        <p:txBody>
          <a:bodyPr/>
          <a:lstStyle/>
          <a:p>
            <a:r>
              <a:rPr lang="en-US" altLang="zh-CN" dirty="0" smtClean="0"/>
              <a:t>Initialization          VS         g2o Optimization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39" b="3225"/>
          <a:stretch/>
        </p:blipFill>
        <p:spPr>
          <a:xfrm>
            <a:off x="4572000" y="1177372"/>
            <a:ext cx="3698430" cy="3654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6" t="7783" r="2440"/>
          <a:stretch/>
        </p:blipFill>
        <p:spPr>
          <a:xfrm>
            <a:off x="457200" y="1177372"/>
            <a:ext cx="3627727" cy="36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695"/>
            <a:ext cx="8229600" cy="528931"/>
          </a:xfrm>
        </p:spPr>
        <p:txBody>
          <a:bodyPr/>
          <a:lstStyle/>
          <a:p>
            <a:r>
              <a:rPr lang="en-US" altLang="zh-CN" dirty="0" smtClean="0"/>
              <a:t>Simulation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190" y="998533"/>
            <a:ext cx="3228390" cy="417924"/>
          </a:xfrm>
        </p:spPr>
        <p:txBody>
          <a:bodyPr/>
          <a:lstStyle/>
          <a:p>
            <a:r>
              <a:rPr lang="en-US" altLang="zh-CN" dirty="0" smtClean="0"/>
              <a:t>Camera Pose Initialization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54" y="1416457"/>
            <a:ext cx="3387813" cy="346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88" b="6645"/>
          <a:stretch/>
        </p:blipFill>
        <p:spPr>
          <a:xfrm>
            <a:off x="737190" y="1421364"/>
            <a:ext cx="3228390" cy="3380933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948554" y="998533"/>
            <a:ext cx="3500785" cy="41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 smtClean="0"/>
              <a:t>Camera Pose g2o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94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 a lot!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6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543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9614"/>
            <a:ext cx="8229600" cy="2651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System Setup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Measurement Process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G2o formulation and solver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Simulation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58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6688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Background for Underwater 3D SLAM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9488"/>
            <a:ext cx="8229600" cy="1114354"/>
          </a:xfrm>
        </p:spPr>
        <p:txBody>
          <a:bodyPr/>
          <a:lstStyle/>
          <a:p>
            <a:r>
              <a:rPr lang="en-US" altLang="zh-CN" dirty="0"/>
              <a:t>Security inspection for dams, ship hulls, harbors and pipelines;</a:t>
            </a:r>
          </a:p>
          <a:p>
            <a:r>
              <a:rPr lang="en-US" altLang="zh-CN" dirty="0" smtClean="0"/>
              <a:t>Growing scientific requirement of a regular monitoring of the underwater ecosystems. Tracking and modeling the changes in marine environment.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40" y="2473842"/>
            <a:ext cx="3150892" cy="218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14" y="2339163"/>
            <a:ext cx="3739987" cy="218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8023" y="3829389"/>
            <a:ext cx="75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en-US" altLang="zh-CN" sz="1200" dirty="0" err="1" smtClean="0"/>
              <a:t>Ayound</a:t>
            </a:r>
            <a:r>
              <a:rPr lang="en-US" altLang="zh-CN" sz="1200" dirty="0" smtClean="0"/>
              <a:t> Kim, 2013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942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51" y="2768593"/>
            <a:ext cx="2853506" cy="1783441"/>
          </a:xfrm>
          <a:prstGeom prst="rect">
            <a:avLst/>
          </a:prstGeom>
        </p:spPr>
      </p:pic>
      <p:sp>
        <p:nvSpPr>
          <p:cNvPr id="26" name="Flowchart: Summing Junction 25"/>
          <p:cNvSpPr/>
          <p:nvPr/>
        </p:nvSpPr>
        <p:spPr>
          <a:xfrm>
            <a:off x="7303373" y="3533310"/>
            <a:ext cx="244931" cy="244931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491440"/>
            <a:ext cx="8229600" cy="485547"/>
          </a:xfrm>
        </p:spPr>
        <p:txBody>
          <a:bodyPr/>
          <a:lstStyle/>
          <a:p>
            <a:r>
              <a:rPr lang="en-US" altLang="zh-CN" dirty="0" smtClean="0"/>
              <a:t>System Setup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56561"/>
            <a:ext cx="3247143" cy="2443843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12" idx="1"/>
          </p:cNvCxnSpPr>
          <p:nvPr/>
        </p:nvCxnSpPr>
        <p:spPr>
          <a:xfrm>
            <a:off x="2598057" y="3976909"/>
            <a:ext cx="1255486" cy="12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1" idx="1"/>
          </p:cNvCxnSpPr>
          <p:nvPr/>
        </p:nvCxnSpPr>
        <p:spPr>
          <a:xfrm>
            <a:off x="2598057" y="3272967"/>
            <a:ext cx="1255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853543" y="3037110"/>
            <a:ext cx="169091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Sonar</a:t>
            </a:r>
            <a:endParaRPr lang="zh-CN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853543" y="3753755"/>
            <a:ext cx="169091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</a:t>
            </a:r>
            <a:endParaRPr lang="zh-CN" altLang="en-US" dirty="0"/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544457" y="3272967"/>
            <a:ext cx="1850571" cy="38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</p:cNvCxnSpPr>
          <p:nvPr/>
        </p:nvCxnSpPr>
        <p:spPr>
          <a:xfrm flipV="1">
            <a:off x="5544457" y="3660313"/>
            <a:ext cx="1850571" cy="329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287" y="1054299"/>
            <a:ext cx="6088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Recover </a:t>
            </a:r>
            <a:r>
              <a:rPr lang="en-US" altLang="zh-CN" dirty="0" smtClean="0"/>
              <a:t>3D Feature points and sensor trajectory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ROV 1000 Outland, Underwater Camera, Sonar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Initialization with Sonar and Camera Measurement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G2O (general graph optimization) to get the final value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07" y="815645"/>
            <a:ext cx="3046261" cy="17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486229"/>
          </a:xfrm>
        </p:spPr>
        <p:txBody>
          <a:bodyPr/>
          <a:lstStyle/>
          <a:p>
            <a:r>
              <a:rPr lang="en-US" altLang="zh-CN" dirty="0" smtClean="0"/>
              <a:t>Measuring Process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091987"/>
            <a:ext cx="6483840" cy="372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015999"/>
            <a:ext cx="4916208" cy="376010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486229"/>
          </a:xfrm>
        </p:spPr>
        <p:txBody>
          <a:bodyPr/>
          <a:lstStyle/>
          <a:p>
            <a:r>
              <a:rPr lang="en-US" altLang="zh-CN" dirty="0" smtClean="0"/>
              <a:t>Solution Process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0628" y="2698811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5283200" y="1015999"/>
            <a:ext cx="442686" cy="1647372"/>
          </a:xfrm>
          <a:prstGeom prst="rightBrace">
            <a:avLst>
              <a:gd name="adj1" fmla="val 607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Brace 8"/>
          <p:cNvSpPr/>
          <p:nvPr/>
        </p:nvSpPr>
        <p:spPr>
          <a:xfrm>
            <a:off x="5283200" y="2735941"/>
            <a:ext cx="580572" cy="1966686"/>
          </a:xfrm>
          <a:prstGeom prst="rightBrace">
            <a:avLst>
              <a:gd name="adj1" fmla="val 571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25886" y="1341996"/>
            <a:ext cx="3091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Simulate the Camera and Sonar </a:t>
            </a:r>
          </a:p>
          <a:p>
            <a:r>
              <a:rPr lang="en-US" altLang="zh-CN" dirty="0" smtClean="0"/>
              <a:t>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Synchronization, Registration &amp; </a:t>
            </a:r>
          </a:p>
          <a:p>
            <a:r>
              <a:rPr lang="en-US" altLang="zh-CN" dirty="0" smtClean="0"/>
              <a:t>tracking are easier to realized with </a:t>
            </a:r>
          </a:p>
          <a:p>
            <a:r>
              <a:rPr lang="en-US" altLang="zh-CN" dirty="0" smtClean="0"/>
              <a:t>simulated dataset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5886" y="3168983"/>
            <a:ext cx="3091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Camera and Sonar </a:t>
            </a:r>
            <a:r>
              <a:rPr lang="en-US" altLang="zh-CN" dirty="0" err="1" smtClean="0"/>
              <a:t>meas</a:t>
            </a:r>
            <a:r>
              <a:rPr lang="en-US" altLang="zh-CN" dirty="0" smtClean="0"/>
              <a:t> pair for local 3D feature initialization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Use G2O solver for optimization to get the final value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G2O is a popular nonlinear least squares solver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15143" y="3301425"/>
            <a:ext cx="2336800" cy="374317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1415143" y="2780726"/>
            <a:ext cx="2336800" cy="37431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0628" y="973471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0628" y="4768849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11372" y="972457"/>
            <a:ext cx="214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Data Generation: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25886" y="2756225"/>
            <a:ext cx="214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Solution: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543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Measurement Model for Camera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r="2092" b="20757"/>
          <a:stretch/>
        </p:blipFill>
        <p:spPr>
          <a:xfrm>
            <a:off x="457200" y="2848263"/>
            <a:ext cx="3460260" cy="1887508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57199" y="1397445"/>
            <a:ext cx="5038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Camera Measuring Model: </a:t>
            </a:r>
            <a:r>
              <a:rPr lang="en-US" altLang="zh-CN" dirty="0"/>
              <a:t>C</a:t>
            </a:r>
            <a:r>
              <a:rPr lang="en-US" altLang="zh-CN" dirty="0" smtClean="0"/>
              <a:t>amera k measuring a feature f: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15" y="1877505"/>
            <a:ext cx="1220375" cy="867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256" y="1838628"/>
            <a:ext cx="1937343" cy="44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57" y="1347905"/>
            <a:ext cx="1623282" cy="385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946" y="2365306"/>
            <a:ext cx="4146275" cy="2370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29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457775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Measurement Model for Sonar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3204305"/>
            <a:ext cx="3181619" cy="1581283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2514" y="1398118"/>
            <a:ext cx="482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Sonar Measuring Model: Sonar k measuring a feature f: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14" y="1348780"/>
            <a:ext cx="1718183" cy="42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12" y="1968198"/>
            <a:ext cx="2340596" cy="753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14" y="1912095"/>
            <a:ext cx="2517710" cy="362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656" y="2344728"/>
            <a:ext cx="4347029" cy="244086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11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2" y="406400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Graph Representation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22" y="3029342"/>
            <a:ext cx="1898674" cy="156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2" y="1254313"/>
            <a:ext cx="2908004" cy="166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67" y="1261695"/>
            <a:ext cx="4711478" cy="3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D Clean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6548</TotalTime>
  <Words>397</Words>
  <Application>Microsoft Office PowerPoint</Application>
  <PresentationFormat>On-screen Show (16:9)</PresentationFormat>
  <Paragraphs>79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Wingdings</vt:lpstr>
      <vt:lpstr>Helvetica Neue</vt:lpstr>
      <vt:lpstr>Arial</vt:lpstr>
      <vt:lpstr>宋体</vt:lpstr>
      <vt:lpstr>Calibri</vt:lpstr>
      <vt:lpstr>UD Clean Theme</vt:lpstr>
      <vt:lpstr>SLAM Using Sonar and Underwater Camera</vt:lpstr>
      <vt:lpstr>Outline</vt:lpstr>
      <vt:lpstr>Background for Underwater 3D SLAM</vt:lpstr>
      <vt:lpstr>System Setup</vt:lpstr>
      <vt:lpstr>Measuring Process</vt:lpstr>
      <vt:lpstr>Solution Process</vt:lpstr>
      <vt:lpstr>Measurement Model for Camera</vt:lpstr>
      <vt:lpstr>Measurement Model for Sonar</vt:lpstr>
      <vt:lpstr>Graph Representation</vt:lpstr>
      <vt:lpstr>Math formulation</vt:lpstr>
      <vt:lpstr>G2O Optimization Process</vt:lpstr>
      <vt:lpstr>Camera Sonar Feature Points Initialization</vt:lpstr>
      <vt:lpstr>Init for CamTrajectory with 3 points</vt:lpstr>
      <vt:lpstr>What if more points are available?</vt:lpstr>
      <vt:lpstr>Simulation</vt:lpstr>
      <vt:lpstr>Initialization          VS         g2o Optimization</vt:lpstr>
      <vt:lpstr>Simulation</vt:lpstr>
      <vt:lpstr>Thanks a lot!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SLAM Using  Smoothing and Mapping</dc:title>
  <dc:creator>Linde Yang</dc:creator>
  <cp:lastModifiedBy>Yulin Yang</cp:lastModifiedBy>
  <cp:revision>298</cp:revision>
  <cp:lastPrinted>2016-04-04T14:54:29Z</cp:lastPrinted>
  <dcterms:modified xsi:type="dcterms:W3CDTF">2016-05-16T01:43:20Z</dcterms:modified>
</cp:coreProperties>
</file>